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29.jpg"/><Relationship Id="rId5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8.jpg"/><Relationship Id="rId6" Type="http://schemas.openxmlformats.org/officeDocument/2006/relationships/image" Target="../media/image16.jpg"/><Relationship Id="rId7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4.jpg"/><Relationship Id="rId5" Type="http://schemas.openxmlformats.org/officeDocument/2006/relationships/image" Target="../media/image19.jpg"/><Relationship Id="rId6" Type="http://schemas.openxmlformats.org/officeDocument/2006/relationships/image" Target="../media/image9.png"/><Relationship Id="rId7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415958" y="1988840"/>
            <a:ext cx="633670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«Нетрадиционные методы развития мелкой моторики у детей дошкольного возраста через сенсорное восприятие»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1415958" y="692696"/>
            <a:ext cx="64807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ГБДОУ детский сад № 16 Кировского района Санкт-Петербурга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2843808" y="4797152"/>
            <a:ext cx="56166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 подготовила  воспитатель - Некрасова Ольга Викторовна.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061282" y="6023295"/>
            <a:ext cx="10460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 г.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225139" y="548680"/>
            <a:ext cx="40878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Сенсорная тактильная книга</a:t>
            </a:r>
            <a:endParaRPr b="1" i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Описание: https://sun9-11.userapi.com/c858236/v858236624/10cf0b/r2hUQCfW2iw.jpg" id="152" name="Google Shape;152;p22"/>
          <p:cNvPicPr preferRelativeResize="0"/>
          <p:nvPr/>
        </p:nvPicPr>
        <p:blipFill rotWithShape="1">
          <a:blip r:embed="rId3">
            <a:alphaModFix/>
          </a:blip>
          <a:srcRect b="9280" l="2667" r="0" t="17664"/>
          <a:stretch/>
        </p:blipFill>
        <p:spPr>
          <a:xfrm>
            <a:off x="531864" y="1052736"/>
            <a:ext cx="3041986" cy="3082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sun9-22.userapi.com/c855328/v855328483/1871e7/caJtnLdzTHQ.jpg" id="153" name="Google Shape;15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9912" y="3573016"/>
            <a:ext cx="3446422" cy="287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/>
          <p:nvPr/>
        </p:nvSpPr>
        <p:spPr>
          <a:xfrm>
            <a:off x="3861029" y="783308"/>
            <a:ext cx="45720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Ребенок учится открывать замок.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Сзади может потренироваться застегивать застежку молнию.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Задняя обложка является карманом, в который можно что-нибудь положить.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Светит солнце и идет дождик, на небе появилась радуга.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кустиках спряталась улитка.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кто же живет в домике?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Описание: https://sun9-33.userapi.com/c855224/v855224624/183d3c/1nJ-j4ZRmu8.jpg" id="159" name="Google Shape;159;p23"/>
          <p:cNvPicPr preferRelativeResize="0"/>
          <p:nvPr/>
        </p:nvPicPr>
        <p:blipFill rotWithShape="1">
          <a:blip r:embed="rId3">
            <a:alphaModFix/>
          </a:blip>
          <a:srcRect b="3934" l="0" r="0" t="14296"/>
          <a:stretch/>
        </p:blipFill>
        <p:spPr>
          <a:xfrm>
            <a:off x="919441" y="1130957"/>
            <a:ext cx="3278339" cy="3622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sun9-54.userapi.com/c855616/v855616624/19047d/nEvCkLE9gAk.jpg" id="160" name="Google Shape;160;p23"/>
          <p:cNvPicPr preferRelativeResize="0"/>
          <p:nvPr/>
        </p:nvPicPr>
        <p:blipFill rotWithShape="1">
          <a:blip r:embed="rId4">
            <a:alphaModFix/>
          </a:blip>
          <a:srcRect b="0" l="20520" r="3467" t="0"/>
          <a:stretch/>
        </p:blipFill>
        <p:spPr>
          <a:xfrm rot="5400000">
            <a:off x="4812329" y="1189696"/>
            <a:ext cx="3551789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2119636" y="4725144"/>
            <a:ext cx="502230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мухомору ползет божья коровка, она на шнурке, ее нужно продевать в дырочки (шнуровка).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полянке растет земляника.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траве прячется зайчик.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цветах спряталась сова, найди ее.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083875" y="517322"/>
            <a:ext cx="14462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Мухомор</a:t>
            </a:r>
            <a:endParaRPr b="1"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2671068"/>
            <a:ext cx="3203575" cy="377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760" y="2780928"/>
            <a:ext cx="3462930" cy="366362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/>
          <p:nvPr/>
        </p:nvSpPr>
        <p:spPr>
          <a:xfrm>
            <a:off x="1020018" y="942653"/>
            <a:ext cx="736495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Зайчик может спрятаться за полянку (в кармашек), ребенку стоит лишь потянуть за бусинку.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Хвостик морковки выполнен в виде 3 петелек, которые можно посчитать и поиграться с ними просовывая пальчики.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Бабочками можно управлять, потягивая их в разные стороны.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кого спрятался зайчик?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3503951" y="573321"/>
            <a:ext cx="30214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Зайчик с морковкой</a:t>
            </a:r>
            <a:endParaRPr b="1"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Описание: https://sun9-10.userapi.com/c853420/v853420624/1869c9/wswHjeCg5nQ.jpg" id="175" name="Google Shape;175;p25"/>
          <p:cNvPicPr preferRelativeResize="0"/>
          <p:nvPr/>
        </p:nvPicPr>
        <p:blipFill rotWithShape="1">
          <a:blip r:embed="rId3">
            <a:alphaModFix/>
          </a:blip>
          <a:srcRect b="0" l="3429" r="21783" t="0"/>
          <a:stretch/>
        </p:blipFill>
        <p:spPr>
          <a:xfrm rot="-5400000">
            <a:off x="576759" y="1326476"/>
            <a:ext cx="3411411" cy="3384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sun9-14.userapi.com/c854324/v854324624/18d7d9/mzKQVd01zk4.jpg" id="176" name="Google Shape;176;p25"/>
          <p:cNvPicPr preferRelativeResize="0"/>
          <p:nvPr/>
        </p:nvPicPr>
        <p:blipFill rotWithShape="1">
          <a:blip r:embed="rId4">
            <a:alphaModFix/>
          </a:blip>
          <a:srcRect b="0" l="19241" r="1739" t="0"/>
          <a:stretch/>
        </p:blipFill>
        <p:spPr>
          <a:xfrm rot="5400000">
            <a:off x="4170923" y="3032183"/>
            <a:ext cx="3610465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3974653" y="887813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курочки крылышко двигается и может отстегиваться.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Курочку можно пристегивать на липучку.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цыпленком можно поиграть вытащив его из скорлупы или посадить его обратно.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Подсолнухи пристегиваются на пуговицы.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солнышка лучики разные на ощупь.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3130285" y="518481"/>
            <a:ext cx="32771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Курочка с цыпленком</a:t>
            </a:r>
            <a:endParaRPr b="1"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171720"/>
            <a:ext cx="3168352" cy="3685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sun9-71.userapi.com/c855328/v855328746/189a53/r3qnrCJeLtw.jpg" id="184" name="Google Shape;184;p26"/>
          <p:cNvPicPr preferRelativeResize="0"/>
          <p:nvPr/>
        </p:nvPicPr>
        <p:blipFill rotWithShape="1">
          <a:blip r:embed="rId4">
            <a:alphaModFix/>
          </a:blip>
          <a:srcRect b="2977" l="0" r="0" t="16040"/>
          <a:stretch/>
        </p:blipFill>
        <p:spPr>
          <a:xfrm>
            <a:off x="4860031" y="1171720"/>
            <a:ext cx="3259966" cy="356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2286000" y="4869160"/>
            <a:ext cx="48782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Лягушка может ловить мух, мухи (3 шт) прикреплены на липучках – их можно складывать в рот (кармашек).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Животик лягушки – лабиринт, ребенок может двигать божью коровку по нему.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3700600" y="620688"/>
            <a:ext cx="2856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Лягушка на болоте</a:t>
            </a:r>
            <a:endParaRPr b="1"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Описание: https://sun9-34.userapi.com/c853528/v853528746/192527/n01zry7rkn8.jpg" id="191" name="Google Shape;191;p27"/>
          <p:cNvPicPr preferRelativeResize="0"/>
          <p:nvPr/>
        </p:nvPicPr>
        <p:blipFill rotWithShape="1">
          <a:blip r:embed="rId3">
            <a:alphaModFix/>
          </a:blip>
          <a:srcRect b="4828" l="0" r="0" t="16382"/>
          <a:stretch/>
        </p:blipFill>
        <p:spPr>
          <a:xfrm>
            <a:off x="1034783" y="2967887"/>
            <a:ext cx="3214439" cy="341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sun9-31.userapi.com/c853524/v853524746/18c45a/M28HS2eXSd0.jpg" id="192" name="Google Shape;192;p27"/>
          <p:cNvPicPr preferRelativeResize="0"/>
          <p:nvPr/>
        </p:nvPicPr>
        <p:blipFill rotWithShape="1">
          <a:blip r:embed="rId4">
            <a:alphaModFix/>
          </a:blip>
          <a:srcRect b="1533" l="0" r="0" t="33511"/>
          <a:stretch/>
        </p:blipFill>
        <p:spPr>
          <a:xfrm>
            <a:off x="4499992" y="2980766"/>
            <a:ext cx="3894940" cy="341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/>
          <p:nvPr/>
        </p:nvSpPr>
        <p:spPr>
          <a:xfrm>
            <a:off x="2483768" y="936561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Воздушный шар – игра-шнуровка, его можно открыть, вытянув шнурок или закрыть, завязав шнурок.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Внутри спрятаны разные по форме и цвету предметы, ребенок  называет их.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колокольчике можно позвонить.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кто же живет на острове?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3525260" y="474896"/>
            <a:ext cx="24890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Воздушный шар</a:t>
            </a:r>
            <a:endParaRPr b="1"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Описание: https://sun9-57.userapi.com/c858432/v858432624/105a9d/oIxo-2ufxFE.jpg" id="199" name="Google Shape;199;p28"/>
          <p:cNvPicPr preferRelativeResize="0"/>
          <p:nvPr/>
        </p:nvPicPr>
        <p:blipFill rotWithShape="1">
          <a:blip r:embed="rId3">
            <a:alphaModFix/>
          </a:blip>
          <a:srcRect b="0" l="0" r="0" t="25055"/>
          <a:stretch/>
        </p:blipFill>
        <p:spPr>
          <a:xfrm>
            <a:off x="514608" y="1825386"/>
            <a:ext cx="3122612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sun9-13.userapi.com/c854416/v854416488/18a9d1/X0fm3CFeYU0.jpg" id="200" name="Google Shape;200;p28"/>
          <p:cNvPicPr preferRelativeResize="0"/>
          <p:nvPr/>
        </p:nvPicPr>
        <p:blipFill rotWithShape="1">
          <a:blip r:embed="rId4">
            <a:alphaModFix/>
          </a:blip>
          <a:srcRect b="0" l="0" r="0" t="20737"/>
          <a:stretch/>
        </p:blipFill>
        <p:spPr>
          <a:xfrm>
            <a:off x="4067944" y="3284984"/>
            <a:ext cx="3168352" cy="339270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/>
          <p:nvPr/>
        </p:nvSpPr>
        <p:spPr>
          <a:xfrm>
            <a:off x="3637220" y="689977"/>
            <a:ext cx="496855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Акула может съесть маленькую рыбку, ее можно положить в рот 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Рыбка, осьминог и морская звезда на кнопках, их можно отстегнуть и поменять местами.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Водоросли можно просовывать в удерживающее их колечко.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дне можно поиграть с камушками и ракушками.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Сравнить их по размеру и посчитать.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13109" y="990933"/>
            <a:ext cx="29256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Морские обитатели</a:t>
            </a:r>
            <a:endParaRPr b="1"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Описание: https://sun9-62.userapi.com/c855524/v855524746/1854c3/qs500pyFKLs.jpg" id="207" name="Google Shape;207;p29"/>
          <p:cNvPicPr preferRelativeResize="0"/>
          <p:nvPr/>
        </p:nvPicPr>
        <p:blipFill rotWithShape="1">
          <a:blip r:embed="rId3">
            <a:alphaModFix/>
          </a:blip>
          <a:srcRect b="0" l="0" r="0" t="23677"/>
          <a:stretch/>
        </p:blipFill>
        <p:spPr>
          <a:xfrm>
            <a:off x="611560" y="1700808"/>
            <a:ext cx="2798763" cy="2887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sun9-68.userapi.com/c857216/v857216746/6fc8b/n5Cv_zFSyqM.jpg" id="208" name="Google Shape;208;p29"/>
          <p:cNvPicPr preferRelativeResize="0"/>
          <p:nvPr/>
        </p:nvPicPr>
        <p:blipFill rotWithShape="1">
          <a:blip r:embed="rId4">
            <a:alphaModFix/>
          </a:blip>
          <a:srcRect b="12180" l="0" r="0" t="12636"/>
          <a:stretch/>
        </p:blipFill>
        <p:spPr>
          <a:xfrm>
            <a:off x="3707904" y="620688"/>
            <a:ext cx="290084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sun9-47.userapi.com/c854220/v854220746/186847/GwpIvFE0Ka8.jpg" id="209" name="Google Shape;209;p29"/>
          <p:cNvPicPr preferRelativeResize="0"/>
          <p:nvPr/>
        </p:nvPicPr>
        <p:blipFill rotWithShape="1">
          <a:blip r:embed="rId5">
            <a:alphaModFix/>
          </a:blip>
          <a:srcRect b="4939" l="0" r="0" t="9871"/>
          <a:stretch/>
        </p:blipFill>
        <p:spPr>
          <a:xfrm>
            <a:off x="5577046" y="3403620"/>
            <a:ext cx="2758240" cy="3161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/>
          <p:nvPr/>
        </p:nvSpPr>
        <p:spPr>
          <a:xfrm>
            <a:off x="1005046" y="4797152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Большая сова (игра-искалочка) пристегивается на карабин.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Внутри совы рис с игрушками, которые нужно отыскать в нем перебирая пальчиками рис.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1403648" y="876136"/>
            <a:ext cx="1479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Совушки</a:t>
            </a:r>
            <a:endParaRPr b="1"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Описание: https://sun9-18.userapi.com/c857216/v857216624/6e2d8/LG8z7xXfvw4.jpg" id="216" name="Google Shape;216;p30"/>
          <p:cNvPicPr preferRelativeResize="0"/>
          <p:nvPr/>
        </p:nvPicPr>
        <p:blipFill rotWithShape="1">
          <a:blip r:embed="rId3">
            <a:alphaModFix/>
          </a:blip>
          <a:srcRect b="8124" l="0" r="5978" t="22311"/>
          <a:stretch/>
        </p:blipFill>
        <p:spPr>
          <a:xfrm>
            <a:off x="2483769" y="2483579"/>
            <a:ext cx="3888432" cy="3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/>
          <p:nvPr/>
        </p:nvSpPr>
        <p:spPr>
          <a:xfrm>
            <a:off x="1403649" y="1340768"/>
            <a:ext cx="60486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Ребенок на этой страничке считает предметы, называя их. 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Сравнивает предметы (один – много).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Знакомится с цифрами.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3881492" y="692696"/>
            <a:ext cx="18719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Посчитайка</a:t>
            </a:r>
            <a:endParaRPr b="1"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539552" y="877223"/>
            <a:ext cx="42119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МЕТОДИЧЕСКОЕ ПОСОБИЕ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" Сенсориум"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692696"/>
            <a:ext cx="3422650" cy="3508375"/>
          </a:xfrm>
          <a:prstGeom prst="rect">
            <a:avLst/>
          </a:prstGeom>
          <a:solidFill>
            <a:srgbClr val="7030A0"/>
          </a:solidFill>
          <a:ln cap="flat" cmpd="sng" w="476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Описание: https://sun9-63.userapi.com/c855624/v855624624/18aed4/0dtjNHSnGxs.jpg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2780928"/>
            <a:ext cx="4583901" cy="3399229"/>
          </a:xfrm>
          <a:prstGeom prst="rect">
            <a:avLst/>
          </a:prstGeom>
          <a:noFill/>
          <a:ln cap="flat" cmpd="sng" w="476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522545" y="620688"/>
            <a:ext cx="813690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Сенсориум</a:t>
            </a: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дидактические пособия "Сенсорная тактильная книга и сенсорный куб".</a:t>
            </a:r>
            <a:endParaRPr/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развитие сенсомоторных навыков у детей раннего возраста.</a:t>
            </a:r>
            <a:endParaRPr/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Расширять представления детей об окружающем мире;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Развивать мелкую моторику, зрительное восприятие, внимание, память, связную речь;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Обогащать словарь детей новыми словами;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Формировать умение детей обследовать предметы, выделяя их цвет, форму (отстегивать пуговицы, обследовать поверхности  с различной фактурой);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Воспитывать познавательный интерес, усидчивость.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539552" y="764704"/>
            <a:ext cx="8136904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Сенсорная тактильная книга</a:t>
            </a: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уникальная, развивающая вещь. Пособие представляет собой мягкую и приятную на ощупь книгу, которая состоит из разноцветных тканевых страничек (по основным цветам), сшитых вместе, на которых изображены небольшие сюжеты с узнаваемыми персонажами для детей раннего возраста. Для декора использованы различные материалы - ленты, пуговицы, тесьма, крючки и т.д. </a:t>
            </a:r>
            <a:endParaRPr/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Читая тактильную книгу (иными словами, ощупывая предметы пальчиками), ребенок знакомится с сюжетом, с природными явлениями, животным и растительным миром и т. д.. Некоторые объекты в книге могут издавать звуки (шуршать, звенеть, шелестеть).  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282617" y="332656"/>
            <a:ext cx="8424936" cy="632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Сенсорный куб - </a:t>
            </a: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пособие представляет собой куб из шести разноцветных связанных между собой граней. Каждая грань имеет свое обособленное задание (для развития мелкой моторики, памяти, внимания, речи, навыков классификации).</a:t>
            </a:r>
            <a:endParaRPr sz="1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Данное дидактическое пособие создает условия для ознакомления детей с цветом, формой, величиной, осязаемыми свойствами предметов (теплый, холодный, твердый, мягкий, пушистый и т. п.); развивает умение воспринимать звучание различных шумовых звуков.</a:t>
            </a:r>
            <a:endParaRPr sz="1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Закрепляет умение выделять цвет, форму, величину как особые свойства предметов; позволяет группировать однородные предметы по нескольким сенсорным признакам: величине, форме, цвету.</a:t>
            </a:r>
            <a:endParaRPr sz="1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Познакомить детей с геометрическими фигурами: кругом, квадратом, треугольником. Учить обследовать форму этих фигур, используя зрение и осязание.</a:t>
            </a:r>
            <a:endParaRPr sz="1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Пособие  способствует снятию напряжения, зажатости, излишней тревоги, открывает перед ребенком возможности выбора рода занятий, материалов, пространства. </a:t>
            </a:r>
            <a:endParaRPr sz="1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984" y="589330"/>
            <a:ext cx="2514485" cy="265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4" y="3573200"/>
            <a:ext cx="2592288" cy="2887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писание: https://sun9-72.userapi.com/c853516/v853516624/18d46a/i0MKOm4ithc.jpg" id="116" name="Google Shape;116;p18"/>
          <p:cNvPicPr preferRelativeResize="0"/>
          <p:nvPr/>
        </p:nvPicPr>
        <p:blipFill rotWithShape="1">
          <a:blip r:embed="rId5">
            <a:alphaModFix/>
          </a:blip>
          <a:srcRect b="7130" l="4424" r="0" t="16525"/>
          <a:stretch/>
        </p:blipFill>
        <p:spPr>
          <a:xfrm>
            <a:off x="554008" y="3727047"/>
            <a:ext cx="2649839" cy="2852604"/>
          </a:xfrm>
          <a:prstGeom prst="rect">
            <a:avLst/>
          </a:prstGeom>
          <a:noFill/>
          <a:ln cap="flat" cmpd="sng" w="317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Описание: https://sun9-51.userapi.com/c857424/v857424624/113b26/u1ZDYQlwACg.jpg" id="117" name="Google Shape;117;p18"/>
          <p:cNvPicPr preferRelativeResize="0"/>
          <p:nvPr/>
        </p:nvPicPr>
        <p:blipFill rotWithShape="1">
          <a:blip r:embed="rId6">
            <a:alphaModFix/>
          </a:blip>
          <a:srcRect b="4964" l="2065" r="0" t="18958"/>
          <a:stretch/>
        </p:blipFill>
        <p:spPr>
          <a:xfrm>
            <a:off x="627534" y="924137"/>
            <a:ext cx="2581430" cy="2705472"/>
          </a:xfrm>
          <a:prstGeom prst="rect">
            <a:avLst/>
          </a:prstGeom>
          <a:noFill/>
          <a:ln cap="flat" cmpd="sng" w="317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8" name="Google Shape;118;p18"/>
          <p:cNvSpPr/>
          <p:nvPr/>
        </p:nvSpPr>
        <p:spPr>
          <a:xfrm>
            <a:off x="2267744" y="2420888"/>
            <a:ext cx="2878402" cy="2016225"/>
          </a:xfrm>
          <a:prstGeom prst="cloudCallout">
            <a:avLst>
              <a:gd fmla="val -58644" name="adj1"/>
              <a:gd fmla="val 67231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Божья коровка, лети на небо, Принеси нам хлеба, Чёрного, белого, Только не горелого!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79191" y="404664"/>
            <a:ext cx="23392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Сенсорный куб</a:t>
            </a:r>
            <a:endParaRPr b="1" i="1"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6804248" y="773996"/>
            <a:ext cx="2088232" cy="1328642"/>
          </a:xfrm>
          <a:prstGeom prst="wedgeRoundRectCallout">
            <a:avLst>
              <a:gd fmla="val -37975" name="adj1"/>
              <a:gd fmla="val 65933" name="adj2"/>
              <a:gd fmla="val 16667" name="adj3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2669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Смотрит </a:t>
            </a:r>
            <a:r>
              <a:rPr b="0" lang="ru-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солнышко в окошко</a:t>
            </a:r>
            <a:r>
              <a:rPr lang="ru-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2669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Светит в нашу комнатку</a:t>
            </a:r>
            <a:r>
              <a:rPr lang="ru-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2669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захлопали в ладошки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286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 рады </a:t>
            </a:r>
            <a:r>
              <a:rPr b="0" lang="ru-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солнышку</a:t>
            </a:r>
            <a:r>
              <a:rPr lang="ru-RU" sz="12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6745087" y="4253249"/>
            <a:ext cx="2398913" cy="1800200"/>
          </a:xfrm>
          <a:prstGeom prst="wedgeEllipseCallout">
            <a:avLst>
              <a:gd fmla="val -31542" name="adj1"/>
              <a:gd fmla="val 36028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«Топ-топ-топ-топ! </a:t>
            </a:r>
            <a:br>
              <a:rPr b="0" i="0" lang="ru-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Топ-топ-топ-топ!» </a:t>
            </a:r>
            <a:br>
              <a:rPr b="0" i="0" lang="ru-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«Хлоп-хлоп-хлоп-хлоп! </a:t>
            </a:r>
            <a:br>
              <a:rPr b="0" i="0" lang="ru-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Хлоп-хлоп-хлоп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Дождь идет, скорей домой!!!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Описание: https://sun9-47.userapi.com/c856124/v856124624/197923/LUe8YupzyYY.jpg" id="126" name="Google Shape;126;p19"/>
          <p:cNvPicPr preferRelativeResize="0"/>
          <p:nvPr/>
        </p:nvPicPr>
        <p:blipFill rotWithShape="1">
          <a:blip r:embed="rId3">
            <a:alphaModFix/>
          </a:blip>
          <a:srcRect b="14658" l="8189" r="0" t="17174"/>
          <a:stretch/>
        </p:blipFill>
        <p:spPr>
          <a:xfrm>
            <a:off x="5724128" y="3711816"/>
            <a:ext cx="2664296" cy="2669512"/>
          </a:xfrm>
          <a:prstGeom prst="rect">
            <a:avLst/>
          </a:prstGeom>
          <a:noFill/>
          <a:ln cap="flat" cmpd="sng" w="254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Описание: https://sun9-10.userapi.com/c857032/v857032624/6db34/7zM7vBQrrhI.jpg" id="127" name="Google Shape;127;p19"/>
          <p:cNvPicPr preferRelativeResize="0"/>
          <p:nvPr/>
        </p:nvPicPr>
        <p:blipFill rotWithShape="1">
          <a:blip r:embed="rId4">
            <a:alphaModFix/>
          </a:blip>
          <a:srcRect b="4886" l="2907" r="2617" t="26298"/>
          <a:stretch/>
        </p:blipFill>
        <p:spPr>
          <a:xfrm>
            <a:off x="3029565" y="836711"/>
            <a:ext cx="2910587" cy="2858745"/>
          </a:xfrm>
          <a:prstGeom prst="rect">
            <a:avLst/>
          </a:prstGeom>
          <a:noFill/>
          <a:ln cap="flat" cmpd="sng" w="254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Описание: https://sun9-12.userapi.com/c857328/v857328746/6f31c/1RoJBb9nhQA.jpg" id="128" name="Google Shape;128;p19"/>
          <p:cNvPicPr preferRelativeResize="0"/>
          <p:nvPr/>
        </p:nvPicPr>
        <p:blipFill rotWithShape="1">
          <a:blip r:embed="rId5">
            <a:alphaModFix/>
          </a:blip>
          <a:srcRect b="5065" l="2616" r="1744" t="23352"/>
          <a:stretch/>
        </p:blipFill>
        <p:spPr>
          <a:xfrm>
            <a:off x="5940152" y="286046"/>
            <a:ext cx="2808312" cy="2781957"/>
          </a:xfrm>
          <a:prstGeom prst="rect">
            <a:avLst/>
          </a:prstGeom>
          <a:noFill/>
          <a:ln cap="flat" cmpd="sng" w="254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9" name="Google Shape;129;p19"/>
          <p:cNvSpPr/>
          <p:nvPr/>
        </p:nvSpPr>
        <p:spPr>
          <a:xfrm flipH="1" rot="-202090">
            <a:off x="22973" y="383761"/>
            <a:ext cx="3407991" cy="2777154"/>
          </a:xfrm>
          <a:prstGeom prst="cloudCallout">
            <a:avLst>
              <a:gd fmla="val -58944" name="adj1"/>
              <a:gd fmla="val -34962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Посадили мы цветы небывалой красоты.</a:t>
            </a:r>
            <a:br>
              <a:rPr b="0" i="0" lang="ru-RU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цветочки разные: белые и красные,</a:t>
            </a:r>
            <a:br>
              <a:rPr b="0" i="0" lang="ru-RU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Желтые и синие – все цветы красивые</a:t>
            </a:r>
            <a:br>
              <a:rPr b="0" i="0" lang="ru-RU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прекрасен каждый цвет –</a:t>
            </a:r>
            <a:br>
              <a:rPr b="0" i="0" lang="ru-RU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лучше нашей клумбы нет!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544" y="3575406"/>
            <a:ext cx="2736304" cy="2942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3096345" y="4077072"/>
            <a:ext cx="2843807" cy="2304256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Развязались вдруг </a:t>
            </a:r>
            <a:r>
              <a:rPr b="1"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шнурки</a:t>
            </a: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их завязать?</a:t>
            </a:r>
            <a:b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ли спутать в узелки,</a:t>
            </a:r>
            <a:b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ли маму звать…</a:t>
            </a:r>
            <a:b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могу пока шнурки</a:t>
            </a:r>
            <a:b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Завязать на бантики.</a:t>
            </a:r>
            <a:b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Ручки-крючки не ловки </a:t>
            </a:r>
            <a:b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Путаются пальчики.</a:t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7" y="3504601"/>
            <a:ext cx="3115596" cy="306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3095973" y="692696"/>
            <a:ext cx="3068702" cy="2732087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Посмотрите-ка вокруг! Пальчиком рисуем круг.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Куклы были вместе в ряд,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теперь в кругу сидят.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 солнышко в окне - Золотой круг в вышине. Круглый мячик здесь лежит,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ручки к вам он поспешит</a:t>
            </a:r>
            <a:r>
              <a:rPr b="0" i="0" lang="ru-RU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539552" y="842746"/>
            <a:ext cx="2479377" cy="21602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Познакомьтесь, вот квадрат!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знакомству очень рад!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нём угла уже четыре,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 его ровнее в мире: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Стороны четыре в нём,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Две скрепляются углом.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446830" y="3140968"/>
            <a:ext cx="4176463" cy="3281232"/>
          </a:xfrm>
          <a:prstGeom prst="triangle">
            <a:avLst>
              <a:gd fmla="val 4967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Треугольник - три угла,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Посмотрите детвора: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 вершины очень острых - Треугольник – «остроносый». Стороны в нем тоже три: Раз, два, три – ты посмотри.</a:t>
            </a:r>
            <a:endParaRPr/>
          </a:p>
        </p:txBody>
      </p:sp>
      <p:pic>
        <p:nvPicPr>
          <p:cNvPr descr="Описание: https://sun9-56.userapi.com/c854416/v854416624/18ff6d/qeHb1-pS0hE.jpg" id="140" name="Google Shape;140;p20"/>
          <p:cNvPicPr preferRelativeResize="0"/>
          <p:nvPr/>
        </p:nvPicPr>
        <p:blipFill rotWithShape="1">
          <a:blip r:embed="rId4">
            <a:alphaModFix/>
          </a:blip>
          <a:srcRect b="11316" l="0" r="5330" t="23532"/>
          <a:stretch/>
        </p:blipFill>
        <p:spPr>
          <a:xfrm>
            <a:off x="6145962" y="980728"/>
            <a:ext cx="2723700" cy="2526636"/>
          </a:xfrm>
          <a:prstGeom prst="rect">
            <a:avLst/>
          </a:prstGeom>
          <a:noFill/>
          <a:ln cap="flat" cmpd="sng" w="254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Описание: https://sun9-19.userapi.com/c858420/v858420624/11316a/0Z4coXcVgTA.jpg" id="145" name="Google Shape;145;p21"/>
          <p:cNvPicPr preferRelativeResize="0"/>
          <p:nvPr/>
        </p:nvPicPr>
        <p:blipFill rotWithShape="1">
          <a:blip r:embed="rId3">
            <a:alphaModFix/>
          </a:blip>
          <a:srcRect b="6754" l="0" r="0" t="24250"/>
          <a:stretch/>
        </p:blipFill>
        <p:spPr>
          <a:xfrm>
            <a:off x="683211" y="620688"/>
            <a:ext cx="4680520" cy="4356474"/>
          </a:xfrm>
          <a:prstGeom prst="rect">
            <a:avLst/>
          </a:prstGeom>
          <a:noFill/>
          <a:ln cap="flat" cmpd="sng" w="254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6" name="Google Shape;146;p21"/>
          <p:cNvSpPr/>
          <p:nvPr/>
        </p:nvSpPr>
        <p:spPr>
          <a:xfrm>
            <a:off x="4932040" y="1700808"/>
            <a:ext cx="3744416" cy="480995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07763">
              <a:srgbClr val="80808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Хороши у нас игрушки: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Куклы, мишки и хлопушки,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ними весело играть,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не надо забывать: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Игрушки – не люди,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все понимают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очень не любят,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 их ломают.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игрушки дружат с нами,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Обижать мы их не станем,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Поиграем и потом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Все на место уберем</a:t>
            </a:r>
            <a:r>
              <a:rPr b="0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