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6" r:id="rId3"/>
    <p:sldId id="299" r:id="rId4"/>
    <p:sldId id="297" r:id="rId5"/>
    <p:sldId id="288" r:id="rId6"/>
    <p:sldId id="302" r:id="rId7"/>
    <p:sldId id="298" r:id="rId8"/>
    <p:sldId id="301" r:id="rId9"/>
    <p:sldId id="289" r:id="rId10"/>
    <p:sldId id="284" r:id="rId11"/>
  </p:sldIdLst>
  <p:sldSz cx="11880850" cy="6840538"/>
  <p:notesSz cx="6858000" cy="9144000"/>
  <p:defaultTextStyle>
    <a:defPPr>
      <a:defRPr lang="en-US"/>
    </a:defPPr>
    <a:lvl1pPr marL="0" algn="l" defTabSz="1198006" rtl="0" latinLnBrk="0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9004" algn="l" defTabSz="1198006" rtl="0" latinLnBrk="0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8006" algn="l" defTabSz="1198006" rtl="0" latinLnBrk="0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7010" algn="l" defTabSz="1198006" rtl="0" latinLnBrk="0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96013" algn="l" defTabSz="1198006" rtl="0" latinLnBrk="0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95017" algn="l" defTabSz="1198006" rtl="0" latinLnBrk="0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94019" algn="l" defTabSz="1198006" rtl="0" latinLnBrk="0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93023" algn="l" defTabSz="1198006" rtl="0" latinLnBrk="0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92025" algn="l" defTabSz="1198006" rtl="0" latinLnBrk="0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80" d="100"/>
          <a:sy n="80" d="100"/>
        </p:scale>
        <p:origin x="-582" y="-228"/>
      </p:cViewPr>
      <p:guideLst>
        <p:guide orient="horz" pos="2155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93050" y="1368109"/>
            <a:ext cx="10201690" cy="1824143"/>
          </a:xfrm>
          <a:ln>
            <a:noFill/>
          </a:ln>
        </p:spPr>
        <p:txBody>
          <a:bodyPr vert="horz" tIns="0" rIns="2396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73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93050" y="3220317"/>
            <a:ext cx="10205650" cy="1748137"/>
          </a:xfrm>
        </p:spPr>
        <p:txBody>
          <a:bodyPr lIns="0" rIns="23960"/>
          <a:lstStyle>
            <a:lvl1pPr marL="0" marR="59900" indent="0" algn="r">
              <a:buNone/>
              <a:defRPr>
                <a:solidFill>
                  <a:schemeClr val="tx1"/>
                </a:solidFill>
              </a:defRPr>
            </a:lvl1pPr>
            <a:lvl2pPr marL="599004" indent="0" algn="ctr">
              <a:buNone/>
            </a:lvl2pPr>
            <a:lvl3pPr marL="1198006" indent="0" algn="ctr">
              <a:buNone/>
            </a:lvl3pPr>
            <a:lvl4pPr marL="1797010" indent="0" algn="ctr">
              <a:buNone/>
            </a:lvl4pPr>
            <a:lvl5pPr marL="2396013" indent="0" algn="ctr">
              <a:buNone/>
            </a:lvl5pPr>
            <a:lvl6pPr marL="2995017" indent="0" algn="ctr">
              <a:buNone/>
            </a:lvl6pPr>
            <a:lvl7pPr marL="3594019" indent="0" algn="ctr">
              <a:buNone/>
            </a:lvl7pPr>
            <a:lvl8pPr marL="4193023" indent="0" algn="ctr">
              <a:buNone/>
            </a:lvl8pPr>
            <a:lvl9pPr marL="4792025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6" y="912073"/>
            <a:ext cx="2673191" cy="519849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2" y="912073"/>
            <a:ext cx="7821560" cy="519849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089" y="1313383"/>
            <a:ext cx="10098723" cy="135898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73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089" y="2697777"/>
            <a:ext cx="10098723" cy="1505868"/>
          </a:xfrm>
        </p:spPr>
        <p:txBody>
          <a:bodyPr lIns="59900" rIns="59900" anchor="t"/>
          <a:lstStyle>
            <a:lvl1pPr marL="0" indent="0">
              <a:buNone/>
              <a:defRPr sz="2900">
                <a:solidFill>
                  <a:schemeClr val="tx1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702295"/>
            <a:ext cx="10692765" cy="114009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4" y="1915196"/>
            <a:ext cx="5247375" cy="4423548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2" y="1915196"/>
            <a:ext cx="5247375" cy="4423548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4" y="702295"/>
            <a:ext cx="10692765" cy="1140090"/>
          </a:xfrm>
        </p:spPr>
        <p:txBody>
          <a:bodyPr tIns="5990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1850524"/>
            <a:ext cx="5249439" cy="657673"/>
          </a:xfrm>
        </p:spPr>
        <p:txBody>
          <a:bodyPr lIns="59900" tIns="0" rIns="59900" bIns="0" anchor="ctr">
            <a:noAutofit/>
          </a:bodyPr>
          <a:lstStyle>
            <a:lvl1pPr marL="0" indent="0">
              <a:buNone/>
              <a:defRPr sz="3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6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035310" y="1855022"/>
            <a:ext cx="5251501" cy="653175"/>
          </a:xfrm>
        </p:spPr>
        <p:txBody>
          <a:bodyPr lIns="59900" tIns="0" rIns="59900" bIns="0" anchor="ctr"/>
          <a:lstStyle>
            <a:lvl1pPr marL="0" indent="0">
              <a:buNone/>
              <a:defRPr sz="3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6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94042" y="2508197"/>
            <a:ext cx="5249439" cy="3835928"/>
          </a:xfrm>
        </p:spPr>
        <p:txBody>
          <a:bodyPr tIns="0"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10" y="2508197"/>
            <a:ext cx="5251501" cy="3835928"/>
          </a:xfrm>
        </p:spPr>
        <p:txBody>
          <a:bodyPr tIns="0"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702295"/>
            <a:ext cx="10791772" cy="1140090"/>
          </a:xfrm>
        </p:spPr>
        <p:txBody>
          <a:bodyPr vert="horz" tIns="5990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065" y="513042"/>
            <a:ext cx="3564255" cy="1159092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91065" y="1672131"/>
            <a:ext cx="3564255" cy="4560359"/>
          </a:xfrm>
        </p:spPr>
        <p:txBody>
          <a:bodyPr lIns="23960" rIns="23960"/>
          <a:lstStyle>
            <a:lvl1pPr marL="0" indent="0" algn="l">
              <a:buNone/>
              <a:defRPr sz="1800"/>
            </a:lvl1pPr>
            <a:lvl2pPr indent="0" algn="l">
              <a:buNone/>
              <a:defRPr sz="1600"/>
            </a:lvl2pPr>
            <a:lvl3pPr indent="0" algn="l">
              <a:buNone/>
              <a:defRPr sz="1300"/>
            </a:lvl3pPr>
            <a:lvl4pPr indent="0" algn="l">
              <a:buNone/>
              <a:defRPr sz="1200"/>
            </a:lvl4pPr>
            <a:lvl5pPr indent="0" algn="l">
              <a:buNone/>
              <a:defRPr sz="12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5082" y="1672131"/>
            <a:ext cx="6641725" cy="4560359"/>
          </a:xfrm>
        </p:spPr>
        <p:txBody>
          <a:bodyPr tIns="0"/>
          <a:lstStyle>
            <a:lvl1pPr>
              <a:defRPr sz="37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4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113280" y="1105257"/>
            <a:ext cx="6831489" cy="4104323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801" tIns="59900" rIns="119801" bIns="59900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399816" y="5346122"/>
            <a:ext cx="201974" cy="15505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801" tIns="59900" rIns="119801" bIns="59900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057" y="1173999"/>
            <a:ext cx="2875166" cy="1578592"/>
          </a:xfrm>
        </p:spPr>
        <p:txBody>
          <a:bodyPr vert="horz" lIns="59900" tIns="59900" rIns="59900" bIns="59900" anchor="b"/>
          <a:lstStyle>
            <a:lvl1pPr algn="l">
              <a:buNone/>
              <a:defRPr sz="26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057" y="2821584"/>
            <a:ext cx="2871205" cy="2173771"/>
          </a:xfrm>
        </p:spPr>
        <p:txBody>
          <a:bodyPr lIns="83861" rIns="59900" bIns="59900" anchor="t"/>
          <a:lstStyle>
            <a:lvl1pPr marL="0" indent="0" algn="l">
              <a:spcBef>
                <a:spcPts val="328"/>
              </a:spcBef>
              <a:buFontTx/>
              <a:buNone/>
              <a:defRPr sz="17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494752" y="6340166"/>
            <a:ext cx="792057" cy="36419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529110" y="1196463"/>
            <a:ext cx="5999829" cy="392190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4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376" y="5801790"/>
            <a:ext cx="11905602" cy="10387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9801" tIns="59900" rIns="119801" bIns="5990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692907" y="6203990"/>
            <a:ext cx="6187943" cy="6365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9801" tIns="59900" rIns="119801" bIns="5990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376" y="-7126"/>
            <a:ext cx="11905602" cy="103874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9801" tIns="59900" rIns="119801" bIns="5990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692907" y="-7124"/>
            <a:ext cx="6187943" cy="6365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19801" tIns="59900" rIns="119801" bIns="5990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94044" y="702295"/>
            <a:ext cx="10692765" cy="1140090"/>
          </a:xfrm>
          <a:prstGeom prst="rect">
            <a:avLst/>
          </a:prstGeom>
        </p:spPr>
        <p:txBody>
          <a:bodyPr vert="horz" lIns="0" tIns="5990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94044" y="1930552"/>
            <a:ext cx="10692765" cy="4377944"/>
          </a:xfrm>
          <a:prstGeom prst="rect">
            <a:avLst/>
          </a:prstGeom>
        </p:spPr>
        <p:txBody>
          <a:bodyPr vert="horz" lIns="119801" tIns="59900" rIns="119801" bIns="5990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6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465248" y="6340166"/>
            <a:ext cx="4356312" cy="364196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296738" y="6340166"/>
            <a:ext cx="990071" cy="364196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24709" y="201894"/>
            <a:ext cx="11928337" cy="647571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6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59401" indent="-359401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38605" indent="-323462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006" indent="-323462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408" indent="-27554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916810" indent="-27554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213" indent="-27554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515813" indent="-23960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75215" indent="-239601" algn="l" rtl="0" eaLnBrk="1" latinLnBrk="0" hangingPunct="1">
        <a:spcBef>
          <a:spcPct val="20000"/>
        </a:spcBef>
        <a:buClr>
          <a:schemeClr val="tx2"/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234617" indent="-23960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990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980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97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960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9950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940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1930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7920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IPod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E%D0%B4%D0%BF%D0%B8%D1%81%D0%BA%D0%B0" TargetMode="External"/><Relationship Id="rId5" Type="http://schemas.openxmlformats.org/officeDocument/2006/relationships/hyperlink" Target="https://ru.wikipedia.org/wiki/%D0%92%D0%B8%D0%B4%D0%B5%D0%BE%D1%84%D0%B0%D0%B9%D0%BB" TargetMode="External"/><Relationship Id="rId4" Type="http://schemas.openxmlformats.org/officeDocument/2006/relationships/hyperlink" Target="https://ru.wikipedia.org/wiki/%D0%97%D0%B2%D1%83%D0%BA%D0%BE%D0%B2%D0%BE%D0%B9_%D1%84%D0%B0%D0%B9%D0%B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IOS" TargetMode="External"/><Relationship Id="rId13" Type="http://schemas.openxmlformats.org/officeDocument/2006/relationships/hyperlink" Target="https://podcasts.google.com/" TargetMode="External"/><Relationship Id="rId3" Type="http://schemas.openxmlformats.org/officeDocument/2006/relationships/hyperlink" Target="https://ru.wikipedia.org/wiki/%D0%A5%D0%BE%D1%81%D1%82%D0%B8%D0%BD%D0%B3" TargetMode="External"/><Relationship Id="rId7" Type="http://schemas.openxmlformats.org/officeDocument/2006/relationships/hyperlink" Target="https://ru.wikipedia.org/wiki/%D0%9C%D0%BE%D0%B1%D0%B8%D0%BB%D1%8C%D0%BD%D0%BE%D0%B5_%D0%BF%D1%80%D0%B8%D0%BB%D0%BE%D0%B6%D0%B5%D0%BD%D0%B8%D0%B5" TargetMode="External"/><Relationship Id="rId12" Type="http://schemas.openxmlformats.org/officeDocument/2006/relationships/hyperlink" Target="https://www.pocketcasts.com/" TargetMode="External"/><Relationship Id="rId2" Type="http://schemas.openxmlformats.org/officeDocument/2006/relationships/hyperlink" Target="https://ru.wikipedia.org/wiki/%D0%A1%D0%B0%D0%B9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0%BD%D1%82%D0%B5%D1%80%D0%BD%D0%B5%D1%82-%D1%80%D0%B0%D0%B4%D0%B8%D0%BE" TargetMode="External"/><Relationship Id="rId11" Type="http://schemas.openxmlformats.org/officeDocument/2006/relationships/hyperlink" Target="https://www.spotify.com/" TargetMode="External"/><Relationship Id="rId5" Type="http://schemas.openxmlformats.org/officeDocument/2006/relationships/hyperlink" Target="https://ru.wikipedia.org/wiki/%D0%92%D0%B8%D0%B4%D0%B5%D0%BE%D0%B1%D0%BB%D0%BE%D0%B3" TargetMode="External"/><Relationship Id="rId15" Type="http://schemas.openxmlformats.org/officeDocument/2006/relationships/hyperlink" Target="https://itunes.apple.com/ru/app/castro-high-fidelity-podcasts/id723142770?mt=8" TargetMode="External"/><Relationship Id="rId10" Type="http://schemas.openxmlformats.org/officeDocument/2006/relationships/hyperlink" Target="https://ru.wikipedia.org/wiki/MacOS" TargetMode="External"/><Relationship Id="rId4" Type="http://schemas.openxmlformats.org/officeDocument/2006/relationships/hyperlink" Target="https://ru.wikipedia.org/wiki/%D0%A1%D0%BE%D1%86%D0%B8%D0%B0%D0%BB%D1%8C%D0%BD%D1%8B%D0%B5_%D0%BC%D0%B5%D0%B4%D0%B8%D0%B0" TargetMode="External"/><Relationship Id="rId9" Type="http://schemas.openxmlformats.org/officeDocument/2006/relationships/hyperlink" Target="https://ru.wikipedia.org/wiki/IPadOS" TargetMode="External"/><Relationship Id="rId14" Type="http://schemas.openxmlformats.org/officeDocument/2006/relationships/hyperlink" Target="https://itunes.apple.com/ru/app/overcast-podcast-player/id888422857?mt=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MP3" TargetMode="External"/><Relationship Id="rId2" Type="http://schemas.openxmlformats.org/officeDocument/2006/relationships/hyperlink" Target="https://ru.wikipedia.org/wiki/%D0%A8%D0%BE%D1%83%D0%BD%D0%BE%D1%82%D1%8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55850" y="0"/>
            <a:ext cx="9525000" cy="7324645"/>
          </a:xfrm>
          <a:prstGeom prst="rect">
            <a:avLst/>
          </a:prstGeom>
          <a:blipFill dpi="0" rotWithShape="1">
            <a:blip r:embed="rId2" cstate="print">
              <a:alphaModFix amt="30000"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23256" r="-214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3625" y="3953669"/>
            <a:ext cx="10439400" cy="4572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ru-RU" sz="11200" b="1" kern="7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Заместитель заведующего по УВР</a:t>
            </a:r>
          </a:p>
          <a:p>
            <a:pPr>
              <a:spcBef>
                <a:spcPts val="0"/>
              </a:spcBef>
            </a:pPr>
            <a:r>
              <a:rPr lang="ru-RU" sz="11200" b="1" kern="7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Нилова Т.В.</a:t>
            </a:r>
          </a:p>
          <a:p>
            <a:pPr>
              <a:spcBef>
                <a:spcPts val="0"/>
              </a:spcBef>
            </a:pPr>
            <a:r>
              <a:rPr lang="ru-RU" sz="11200" b="1" kern="7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Старший воспитатель</a:t>
            </a:r>
          </a:p>
          <a:p>
            <a:pPr>
              <a:spcBef>
                <a:spcPts val="0"/>
              </a:spcBef>
            </a:pPr>
            <a:r>
              <a:rPr lang="ru-RU" sz="11200" b="1" kern="7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Бирюкова Л.И.</a:t>
            </a:r>
          </a:p>
          <a:p>
            <a:pPr>
              <a:spcBef>
                <a:spcPts val="0"/>
              </a:spcBef>
            </a:pPr>
            <a:endParaRPr lang="ru-RU" sz="8000" kern="70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cs typeface="Shonar Bangla" pitchFamily="34" charset="0"/>
            </a:endParaRPr>
          </a:p>
          <a:p>
            <a:pPr algn="ctr">
              <a:spcBef>
                <a:spcPts val="0"/>
              </a:spcBef>
            </a:pPr>
            <a:endParaRPr lang="ru-RU" sz="9600" b="1" kern="700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9600" b="1" kern="7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Санкт-Петербург</a:t>
            </a:r>
          </a:p>
          <a:p>
            <a:pPr algn="ctr">
              <a:spcBef>
                <a:spcPts val="0"/>
              </a:spcBef>
            </a:pPr>
            <a:r>
              <a:rPr lang="ru-RU" sz="9600" b="1" kern="7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2022 год</a:t>
            </a:r>
          </a:p>
          <a:p>
            <a:pPr algn="ctr">
              <a:spcBef>
                <a:spcPts val="0"/>
              </a:spcBef>
            </a:pPr>
            <a:endParaRPr lang="ru-RU" sz="9600" b="1" kern="700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C:\Users\NO1\Desktop\ЕВ\Аттестация\unnamed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524"/>
          <a:stretch>
            <a:fillRect/>
          </a:stretch>
        </p:blipFill>
        <p:spPr bwMode="auto">
          <a:xfrm>
            <a:off x="-1" y="-161131"/>
            <a:ext cx="3197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73225" y="143669"/>
            <a:ext cx="9902825" cy="1451874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ru-RU" sz="2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Государственное бюджетное дошкольное</a:t>
            </a:r>
            <a:br>
              <a:rPr lang="ru-RU" sz="2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образовательное учреждение детский сад №26</a:t>
            </a:r>
            <a:br>
              <a:rPr lang="ru-RU" sz="2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Красногвардейского района Санкт-Петербурга  </a:t>
            </a:r>
            <a:endParaRPr lang="ru-RU" sz="2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4625" y="2429669"/>
            <a:ext cx="9448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7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ПОДКАСТИНГ </a:t>
            </a:r>
          </a:p>
          <a:p>
            <a:pPr algn="ctr"/>
            <a:r>
              <a:rPr lang="ru-RU" sz="4000" b="1" kern="7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В СИСТЕМЕ ОБРАЗОВАНИЯ</a:t>
            </a:r>
            <a:endParaRPr lang="ru-RU" sz="4000" b="1" kern="700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0" name="Picture 2" descr="Микрофон PNG фото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0" y="3640138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225" y="219869"/>
            <a:ext cx="11582400" cy="43779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ПОДПИСЫВАЙТЕСЬ И СТАВЬТЕ 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225425" y="1743868"/>
            <a:ext cx="7091350" cy="5096669"/>
          </a:xfrm>
          <a:prstGeom prst="rect">
            <a:avLst/>
          </a:prstGeom>
          <a:ln w="28575">
            <a:noFill/>
            <a:prstDash val="lgDash"/>
          </a:ln>
        </p:spPr>
        <p:txBody>
          <a:bodyPr>
            <a:normAutofit/>
          </a:bodyPr>
          <a:lstStyle>
            <a:lvl1pPr marL="228577" indent="-228577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4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3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7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1" indent="-228577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На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YouTube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Instagram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marL="0" indent="0"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en-US" sz="3600" b="1" dirty="0" smtClean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en-US" sz="3600" b="1" dirty="0" smtClean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ВКонтакте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ru-RU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8" descr="Image result for значок вк 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425" y="524906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49825" y="5553869"/>
            <a:ext cx="4278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https://vk.com/sadskazka26</a:t>
            </a:r>
            <a:endParaRPr lang="ru-RU" sz="2400" b="1" dirty="0" err="1" smtClean="0">
              <a:solidFill>
                <a:schemeClr val="tx2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3625" y="2963069"/>
            <a:ext cx="2991525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adskazka26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lvl="0"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lvl="0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marafon_logo305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pPr lvl="0">
              <a:defRPr/>
            </a:pPr>
            <a:endParaRPr lang="ru-RU" sz="24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  <a:p>
            <a:pPr fontAlgn="base">
              <a:defRPr/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marafonomarafone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9" name="Picture 4" descr="Image result for значок ютуб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825" y="1591469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значок инстаграм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8225" y="2963069"/>
            <a:ext cx="602762" cy="6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949825" y="1820069"/>
            <a:ext cx="2499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Детский Сад 26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Сердце 11"/>
          <p:cNvSpPr/>
          <p:nvPr/>
        </p:nvSpPr>
        <p:spPr>
          <a:xfrm>
            <a:off x="9445625" y="372269"/>
            <a:ext cx="533400" cy="4572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5" y="0"/>
            <a:ext cx="10896600" cy="914400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ЧТО ТАКОЕ ПОДКАСТ?</a:t>
            </a:r>
            <a:endParaRPr lang="ru-RU" sz="4400" b="1" dirty="0">
              <a:ln w="1270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602" name="AutoShape 2" descr="Костюм Буратино для взрос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6425" y="1210469"/>
            <a:ext cx="10668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Подкасты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самый модный тип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контента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их пишут все – от студентов до именитых СМИ, предпринимателей и политиков. Образование также использует данную систему в обучении и воспитании в детских садах и школах.</a:t>
            </a:r>
            <a:endParaRPr lang="ru-RU" sz="2000" b="1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Преимущество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подкастов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в том, что с ними вы не привязаны к экрану.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Вы слушаете человеческую речь, а ваши руки и глаза свободны. Поэтому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подкасты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удобно слушать в метро, за рулем, во время пробежек или прогулок, монотонной работы, тренировок в спортзале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уборки или готовки — и в других случаях, когда ваши уши свободны, а голова простаивает без когнитивной нагрузки.</a:t>
            </a:r>
            <a:endParaRPr lang="ru-RU" sz="2000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Подка́стинг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подписное вещание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2" tooltip="Английский язык"/>
              </a:rPr>
              <a:t>англ.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podcasting,от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3" tooltip="IPod"/>
              </a:rPr>
              <a:t>iPod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и 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2" tooltip="Английский язык"/>
              </a:rPr>
              <a:t>англ.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Broadcasting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или</a:t>
            </a:r>
            <a:endParaRPr lang="ru-RU" sz="2000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personal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on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demand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broadcasting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— повсеместное вещание, широковещание) — 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процесс создания и распространения 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4" tooltip="Звуковой файл"/>
              </a:rPr>
              <a:t>звуковых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 или 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5" tooltip="Видеофайл"/>
              </a:rPr>
              <a:t>видеофайлов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Arial Narrow" pitchFamily="34" charset="0"/>
              <a:ea typeface="Calibri" pitchFamily="34" charset="0"/>
              <a:cs typeface="Arial" pitchFamily="34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Подка́ст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отдельный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аудиофайл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, либо регулярно обновляемая серия таких файлов, публикуемых на одном ресурсе Интернета, с возможностью 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6" tooltip="Подписка"/>
              </a:rPr>
              <a:t>подписки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. Бывают развлекательные, новостные, 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нарративные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, образовательные,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подкасты-расследования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sz="3200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Микрофон PNG фото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02625" y="3496469"/>
            <a:ext cx="3200400" cy="32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5" y="0"/>
            <a:ext cx="10896600" cy="914400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ФОРМЫ ПОДАЧИ ПОДКАСТОВ</a:t>
            </a:r>
            <a:endParaRPr lang="ru-RU" sz="4400" b="1" dirty="0">
              <a:ln w="1270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602" name="AutoShape 2" descr="Костюм Буратино для взрос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77825" y="981869"/>
            <a:ext cx="11277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two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dudes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talking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"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- двое (или трое, а иногда даже больше) ведущих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подкаста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обсуждают разные интересные темы и события (диалоговая форма общения);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подкаст-интервью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с «гостем»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(компетентный педагог, родитель в транслируемой теме);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форма «вопрос» - «ответ»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с ребенком старшего дошкольного возраста (например, отзывы детей об участии в проведенном проекте);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форма «взрослый-задание-ребёнок»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- организация с ребёнком совместной деятельности по теме проекта с обсуждением и комментированием каждого действия участников, инициатор – взрослый;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рубрика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квиз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 (с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анг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Quiz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)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это короткий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онлайн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опрос, в конце которого показывается результат.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Квиз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это интересный и удобный способ взаимодействия с аудиторией, который часто используют для развлечения или обучения (аудио викторина).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5" y="0"/>
            <a:ext cx="10896600" cy="914400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ТЕРМИНОЛОГИЯ  ПОДКАСТИНГА</a:t>
            </a:r>
            <a:endParaRPr lang="ru-RU" sz="4400" b="1" dirty="0">
              <a:ln w="1270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602" name="AutoShape 2" descr="Костюм Буратино для взрос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7825" y="1134269"/>
            <a:ext cx="10896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Выпуск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 — один эпизод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подкаста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sz="2000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Сезон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 — серия выпусков в рамках одного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подкаста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sz="2000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Подка́стер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— человек, который занимается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подкастингом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на любительской или профессиональной основе.</a:t>
            </a:r>
            <a:endParaRPr lang="ru-RU" sz="2000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Подка́ст-терминал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 — это 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2" tooltip="Сайт"/>
              </a:rPr>
              <a:t>сайт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, поддерживающий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3" tooltip="Хостинг"/>
              </a:rPr>
              <a:t>хостинг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медиафайлов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и в какой-то степени автоматизирующий размещение записей и подписку на обновления. Является типом 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4" tooltip="Социальные медиа"/>
              </a:rPr>
              <a:t>социальных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4" tooltip="Социальные медиа"/>
              </a:rPr>
              <a:t>медиа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 и схож с технологией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5" tooltip="Видеоблог"/>
              </a:rPr>
              <a:t>видеоблогов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 и 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6" tooltip="Интернет-радио"/>
              </a:rPr>
              <a:t>интернет-радио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. Кроме аудио- и видеозаписи, может содержать запись речи в текстовом виде.</a:t>
            </a:r>
            <a:endParaRPr lang="ru-RU" sz="2000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Подка́ст-клиент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 (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подкаст-менеджер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 — это специализированное 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7" tooltip="Мобильное приложение"/>
              </a:rPr>
              <a:t>приложение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 для прослушивания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подкастов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. Наиболее популярными приложениями в мире являются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Apple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Podcasts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 (предустановленный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подкаст-клиент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на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8" tooltip="IOS"/>
              </a:rPr>
              <a:t>iOS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,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9" tooltip="IPadOS"/>
              </a:rPr>
              <a:t>iPadOS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 и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10"/>
              </a:rPr>
              <a:t>macOS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),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11"/>
              </a:rPr>
              <a:t>Spotify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,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12"/>
              </a:rPr>
              <a:t>Pocket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12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12"/>
              </a:rPr>
              <a:t>Casts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,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13"/>
              </a:rPr>
              <a:t>Google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13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13"/>
              </a:rPr>
              <a:t>Podcasts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,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14"/>
              </a:rPr>
              <a:t>Overcast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,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15"/>
              </a:rPr>
              <a:t>Castro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и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другие. 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Они предоставляют одинаковую базовую функциональность, но могут различаться по интерфейсу и дополнительным функциям. С помощью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подкаст-менеджеров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можно подписываться на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подкасты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, получать уведомления о новых выпусках, скачивать эпизоды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подкастов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для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оффлайн-прослушивания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, настраивать автоматическое скачивание эпизодов, настраивать скорость воспроизведения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подкастов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без искажения речи. Также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подкаст-клиенты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могут автоматически вырезать паузы в речи, пропускать заставки в начале и в конце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подкастов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, сортировать эпизоды по спискам, усиливать голоса ведущих, синхронизировать воспроизведение между устройствами.</a:t>
            </a:r>
            <a:endParaRPr lang="ru-RU" sz="1600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Если автор правильно оформляет свой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, то в нем есть </a:t>
            </a:r>
            <a:r>
              <a:rPr lang="ru-RU" sz="16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таймкоды</a:t>
            </a:r>
            <a:r>
              <a:rPr lang="ru-RU" sz="16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и главы. С ними слушатели могут сразу посмотреть содержание выпуска до того, как его послушать, а также осуществлять навигацию по нему.</a:t>
            </a:r>
            <a:endParaRPr lang="ru-RU" sz="1600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5" y="0"/>
            <a:ext cx="10896600" cy="914400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ТЕРМИНОЛОГИЯ  ПОДКАСТИНГА</a:t>
            </a:r>
            <a:endParaRPr lang="ru-RU" sz="4400" b="1" dirty="0">
              <a:ln w="1270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602" name="AutoShape 2" descr="Костюм Буратино для взрос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5425" y="1058069"/>
            <a:ext cx="11277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2" tooltip="Шоуноты"/>
              </a:rPr>
              <a:t>Шоунот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 — это текстовые материалы, которые могут сопровождать эпизоды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подкастов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. Как правило, в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шоунотах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можно найти краткое описание эпизода, список тем, контакты, ссылки. Эта информация считывается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подкаст-клиентами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Шоуноты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могут содержать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таймкоды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 — соответствия тем и времени их звучания в выпуске. Наличие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таймкодов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позволяет слушателям сразу перейти в выпуске к нужной теме.</a:t>
            </a:r>
            <a:endParaRPr lang="ru-RU" sz="2000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Таймкод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- показывает, в какое время звучат конкретные темы в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подкасте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. Также по 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таймкодам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можно легко переходить к началу интересующего вас сегмента в один клик, если ваш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подкаст-клиент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поддерживает эту функциональность.</a:t>
            </a:r>
            <a:endParaRPr lang="ru-RU" sz="2000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Главы (</a:t>
            </a: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чаптерсы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 — метаданные, которые указываются непосредственно в 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  <a:hlinkClick r:id="rId3" tooltip="MP3"/>
              </a:rPr>
              <a:t>mp3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-файле эпизода. Если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подкаст-менеджер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Calibri" pitchFamily="34" charset="0"/>
                <a:cs typeface="Arial" pitchFamily="34" charset="0"/>
              </a:rPr>
              <a:t> поддерживает указание глав, то с их помощью слушатель может переходить от одной темы к другой, перелистывая их (как главы в книге). Главы могут содержать дополнительную информацию — изображения, ссылки и текст.</a:t>
            </a:r>
            <a:endParaRPr lang="ru-RU" sz="2000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Комьюнити</a:t>
            </a:r>
            <a:r>
              <a:rPr lang="ru-RU" sz="2000" b="1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— это группа людей с близкими интересами, которые общаются через Интернет друг с другом. Термин происходит от английского слова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community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(сообщество). На сегодняшний день в сети есть много возможностей для организации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комьюнити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: социальные сети, форумы,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блоги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и другие социальные ресурсы. Основа любого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комьюнити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— общение между его участниками: решение вопросов, знакомство, обмен полезной информацией и т. д. </a:t>
            </a:r>
            <a:endParaRPr lang="ru-RU" sz="2000" dirty="0" smtClean="0">
              <a:solidFill>
                <a:prstClr val="black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5" y="0"/>
            <a:ext cx="10896600" cy="914400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ПРИМЕР ТАЙМКОДА  ЭПИЗОДА</a:t>
            </a:r>
            <a:endParaRPr lang="ru-RU" sz="4400" b="1" dirty="0">
              <a:ln w="1270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602" name="AutoShape 2" descr="Костюм Буратино для взрос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4025" y="1058069"/>
            <a:ext cx="10896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Для вашего удобства представляем </a:t>
            </a:r>
            <a:r>
              <a:rPr lang="ru-RU" dirty="0" err="1" smtClean="0">
                <a:latin typeface="Arial Narrow" pitchFamily="34" charset="0"/>
              </a:rPr>
              <a:t>таймкод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эпизода</a:t>
            </a:r>
            <a:r>
              <a:rPr lang="ru-RU" dirty="0" smtClean="0">
                <a:latin typeface="Arial Narrow" pitchFamily="34" charset="0"/>
              </a:rPr>
              <a:t>:</a:t>
            </a:r>
          </a:p>
          <a:p>
            <a:endParaRPr lang="ru-RU" dirty="0" smtClean="0">
              <a:latin typeface="Arial Narrow" pitchFamily="34" charset="0"/>
            </a:endParaRPr>
          </a:p>
          <a:p>
            <a:pPr fontAlgn="base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00:10 приветствие слушателей</a:t>
            </a:r>
          </a:p>
          <a:p>
            <a:pPr fontAlgn="base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00:45 об актуальности анкетирования</a:t>
            </a:r>
          </a:p>
          <a:p>
            <a:pPr fontAlgn="base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1:10 образ будущего школьника - мнение родителей</a:t>
            </a:r>
          </a:p>
          <a:p>
            <a:pPr fontAlgn="base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1:55 кто такие </a:t>
            </a:r>
            <a:r>
              <a:rPr lang="ru-RU" dirty="0" err="1" smtClean="0">
                <a:latin typeface="Arial Narrow" pitchFamily="34" charset="0"/>
              </a:rPr>
              <a:t>аудиалы</a:t>
            </a:r>
            <a:r>
              <a:rPr lang="ru-RU" dirty="0" smtClean="0">
                <a:latin typeface="Arial Narrow" pitchFamily="34" charset="0"/>
              </a:rPr>
              <a:t>, </a:t>
            </a:r>
            <a:r>
              <a:rPr lang="ru-RU" dirty="0" err="1" smtClean="0">
                <a:latin typeface="Arial Narrow" pitchFamily="34" charset="0"/>
              </a:rPr>
              <a:t>визуалы</a:t>
            </a:r>
            <a:r>
              <a:rPr lang="ru-RU" dirty="0" smtClean="0">
                <a:latin typeface="Arial Narrow" pitchFamily="34" charset="0"/>
              </a:rPr>
              <a:t> и </a:t>
            </a:r>
            <a:r>
              <a:rPr lang="ru-RU" dirty="0" err="1" smtClean="0">
                <a:latin typeface="Arial Narrow" pitchFamily="34" charset="0"/>
              </a:rPr>
              <a:t>кинестетики</a:t>
            </a:r>
            <a:r>
              <a:rPr lang="ru-RU" dirty="0" smtClean="0">
                <a:latin typeface="Arial Narrow" pitchFamily="34" charset="0"/>
              </a:rPr>
              <a:t>?</a:t>
            </a:r>
          </a:p>
          <a:p>
            <a:pPr fontAlgn="base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2:35 </a:t>
            </a:r>
            <a:r>
              <a:rPr lang="ru-RU" dirty="0" err="1" smtClean="0">
                <a:latin typeface="Arial Narrow" pitchFamily="34" charset="0"/>
              </a:rPr>
              <a:t>дети-кинестетики</a:t>
            </a:r>
            <a:r>
              <a:rPr lang="ru-RU" dirty="0" smtClean="0">
                <a:latin typeface="Arial Narrow" pitchFamily="34" charset="0"/>
              </a:rPr>
              <a:t>, </a:t>
            </a:r>
            <a:r>
              <a:rPr lang="ru-RU" dirty="0" err="1" smtClean="0">
                <a:latin typeface="Arial Narrow" pitchFamily="34" charset="0"/>
              </a:rPr>
              <a:t>визуалы</a:t>
            </a:r>
            <a:r>
              <a:rPr lang="ru-RU" dirty="0" smtClean="0">
                <a:latin typeface="Arial Narrow" pitchFamily="34" charset="0"/>
              </a:rPr>
              <a:t> и </a:t>
            </a:r>
            <a:r>
              <a:rPr lang="ru-RU" dirty="0" err="1" smtClean="0">
                <a:latin typeface="Arial Narrow" pitchFamily="34" charset="0"/>
              </a:rPr>
              <a:t>аудиалы</a:t>
            </a:r>
            <a:r>
              <a:rPr lang="ru-RU" dirty="0" smtClean="0">
                <a:latin typeface="Arial Narrow" pitchFamily="34" charset="0"/>
              </a:rPr>
              <a:t> – на что обратить внимание при выборе способа подготовки к школе?</a:t>
            </a:r>
          </a:p>
          <a:p>
            <a:pPr fontAlgn="base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3:47 в чем причина неуспеваемости по мнению родителей?</a:t>
            </a:r>
          </a:p>
          <a:p>
            <a:pPr fontAlgn="base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4:20 доп. занятия в старших группах – решат ли они проблему неуспеваемости?</a:t>
            </a:r>
          </a:p>
          <a:p>
            <a:pPr fontAlgn="base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5:10 успешность первоклассника и навыки работы с информацией – прямая связь!</a:t>
            </a:r>
          </a:p>
          <a:p>
            <a:pPr fontAlgn="base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6:15 чем мы поможем родителям?</a:t>
            </a:r>
          </a:p>
          <a:p>
            <a:pPr fontAlgn="base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7:30 об итогах проведенного анкетирования</a:t>
            </a:r>
          </a:p>
          <a:p>
            <a:pPr fontAlgn="base">
              <a:buFont typeface="Wingdings" pitchFamily="2" charset="2"/>
              <a:buChar char="§"/>
            </a:pPr>
            <a:r>
              <a:rPr lang="ru-RU" dirty="0" smtClean="0">
                <a:latin typeface="Arial Narrow" pitchFamily="34" charset="0"/>
              </a:rPr>
              <a:t>8:00 до новых встреч!</a:t>
            </a:r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Ноты PNG изображения скачать, музыкальные ноты PNG, скрипичный ключ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150225" y="3725069"/>
            <a:ext cx="3276600" cy="2883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5" y="0"/>
            <a:ext cx="10896600" cy="914400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САУНД-ДИЗАЙН ПОДКАСТОВ</a:t>
            </a:r>
            <a:endParaRPr lang="ru-RU" sz="4400" b="1" dirty="0">
              <a:ln w="1270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602" name="AutoShape 2" descr="Костюм Буратино для взрос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4025" y="1134269"/>
            <a:ext cx="109696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Чтобы </a:t>
            </a:r>
            <a:r>
              <a:rPr lang="ru-RU" sz="2000" dirty="0" err="1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подкаст</a:t>
            </a:r>
            <a:r>
              <a:rPr lang="ru-RU" sz="2000" dirty="0" smtClean="0">
                <a:solidFill>
                  <a:prstClr val="black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звучал интереснее, эмоциональнее, ритмичнее и лучше запомнился слушателю, используют музыку и звуковое оформление. Музыка и звуки не обязательны, но хорошо, когда они есть.</a:t>
            </a:r>
            <a:endParaRPr lang="ru-RU" sz="2000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indent="449263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Саунд-дизайн</a:t>
            </a:r>
            <a:r>
              <a:rPr lang="ru-RU" sz="20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– музыкальное сопровождение или набор музыкальных отрывков, который используют чтобы усилить повествование, погрузить слушателя в атмосферу истории. Например, звуки моря, если вы рассказываете про морские походы. Словом, звуки, которые помогут слушателю почувствовать повествование.</a:t>
            </a:r>
            <a:endParaRPr lang="ru-RU" sz="2000" dirty="0" smtClean="0">
              <a:latin typeface="Arial Narrow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Джингл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(от английского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jingle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) — короткая простая мелодия, зачастую со словами, которая легко запоминается и используется для рекламы на радио или телевидении.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Джингл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это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аудиологотип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вашего шоу. Он задает настроение и готовит слушателя к тому, что он услышит, настраивает на нужный лад. По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джинглу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люди отличают ваш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подкаст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от других.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Перебивки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-  это музыкальный фрагмент, который делается из основной музыкальной темы, или хотя бы дружит с ней по настроению, который добавляется между смысловыми блоками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подкаста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 в местах, где меняется тема.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5" y="0"/>
            <a:ext cx="10896600" cy="914400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ПОДКАСТЫ  В  КОНТАКТЕ</a:t>
            </a:r>
            <a:endParaRPr lang="ru-RU" sz="4400" b="1" dirty="0">
              <a:ln w="1270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602" name="AutoShape 2" descr="Костюм Буратино для взрос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6111" t="48889" r="12778" b="12000"/>
          <a:stretch>
            <a:fillRect/>
          </a:stretch>
        </p:blipFill>
        <p:spPr bwMode="auto">
          <a:xfrm>
            <a:off x="1825625" y="3191669"/>
            <a:ext cx="838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l="25556" t="40213" r="13333" b="45565"/>
          <a:stretch>
            <a:fillRect/>
          </a:stretch>
        </p:blipFill>
        <p:spPr bwMode="auto">
          <a:xfrm>
            <a:off x="1825625" y="1972469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5" descr="Как менялся дизайн «ВКонтакте» за 15 лет существования соцсети - Газет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9" name="Picture 7" descr="Как менялся дизайн «ВКонтакте» за 15 лет существования соцсети - Газета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25" y="219869"/>
            <a:ext cx="2514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025" y="0"/>
            <a:ext cx="10896600" cy="914400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 smtClean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КОНКУРСНОЕ ДВИЖЕНИЕ В ДОУ</a:t>
            </a:r>
            <a:endParaRPr lang="ru-RU" sz="4400" b="1" dirty="0">
              <a:ln w="1270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5602" name="AutoShape 2" descr="Костюм Буратино для взрос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9225" y="6011069"/>
            <a:ext cx="1295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4 </a:t>
            </a:r>
            <a:r>
              <a:rPr lang="ru-RU" sz="3600" b="1" dirty="0" err="1" smtClean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аудиоподкаста</a:t>
            </a:r>
            <a:r>
              <a:rPr lang="ru-RU" sz="3600" b="1" dirty="0" smtClean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и 6 </a:t>
            </a:r>
            <a:r>
              <a:rPr lang="ru-RU" sz="3600" b="1" dirty="0" err="1" smtClean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видеоподкаста</a:t>
            </a:r>
            <a:r>
              <a:rPr lang="ru-RU" sz="3600" b="1" dirty="0" smtClean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 l="7755" t="14120" r="8912" b="18324"/>
          <a:stretch>
            <a:fillRect/>
          </a:stretch>
        </p:blipFill>
        <p:spPr bwMode="auto">
          <a:xfrm>
            <a:off x="2256756" y="1134269"/>
            <a:ext cx="94748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3012</TotalTime>
  <Words>378</Words>
  <Application>Microsoft Office PowerPoint</Application>
  <PresentationFormat>Произвольный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Государственное бюджетное дошкольное  образовательное учреждение детский сад №26  Красногвардейского района Санкт-Петербурга  </vt:lpstr>
      <vt:lpstr>ЧТО ТАКОЕ ПОДКАСТ?</vt:lpstr>
      <vt:lpstr>ФОРМЫ ПОДАЧИ ПОДКАСТОВ</vt:lpstr>
      <vt:lpstr>ТЕРМИНОЛОГИЯ  ПОДКАСТИНГА</vt:lpstr>
      <vt:lpstr>ТЕРМИНОЛОГИЯ  ПОДКАСТИНГА</vt:lpstr>
      <vt:lpstr>ПРИМЕР ТАЙМКОДА  ЭПИЗОДА</vt:lpstr>
      <vt:lpstr>САУНД-ДИЗАЙН ПОДКАСТОВ</vt:lpstr>
      <vt:lpstr>ПОДКАСТЫ  В  КОНТАКТЕ</vt:lpstr>
      <vt:lpstr>КОНКУРСНОЕ ДВИЖЕНИЕ В ДОУ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«Технология создания образовательных онлайн марафонов по развитию речевых навыков у дошкольников с участием родителей»</dc:title>
  <dc:creator>26</dc:creator>
  <cp:lastModifiedBy>Владелец</cp:lastModifiedBy>
  <cp:revision>93</cp:revision>
  <dcterms:created xsi:type="dcterms:W3CDTF">2021-11-16T09:14:56Z</dcterms:created>
  <dcterms:modified xsi:type="dcterms:W3CDTF">2022-01-13T20:24:04Z</dcterms:modified>
</cp:coreProperties>
</file>